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7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43"/>
  </p:normalViewPr>
  <p:slideViewPr>
    <p:cSldViewPr snapToGrid="0" snapToObjects="1">
      <p:cViewPr varScale="1">
        <p:scale>
          <a:sx n="74" d="100"/>
          <a:sy n="74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60003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67975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492370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880659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79063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733272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492716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84068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047628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27305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63604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701173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21065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86887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is when you know everything, but nothing works. Practice is when everything works, but no one knows why. In our lab, theory and practice are combined: nothing works and no one knows why.</a:t>
            </a:r>
          </a:p>
        </p:txBody>
      </p:sp>
    </p:spTree>
    <p:extLst>
      <p:ext uri="{BB962C8B-B14F-4D97-AF65-F5344CB8AC3E}">
        <p14:creationId xmlns:p14="http://schemas.microsoft.com/office/powerpoint/2010/main" val="111427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4" Type="http://schemas.openxmlformats.org/officeDocument/2006/relationships/image" Target="../media/image17.tif"/><Relationship Id="rId5" Type="http://schemas.openxmlformats.org/officeDocument/2006/relationships/image" Target="../media/image18.tif"/><Relationship Id="rId6" Type="http://schemas.openxmlformats.org/officeDocument/2006/relationships/image" Target="../media/image19.tif"/><Relationship Id="rId7" Type="http://schemas.openxmlformats.org/officeDocument/2006/relationships/image" Target="../media/image20.tif"/><Relationship Id="rId8" Type="http://schemas.openxmlformats.org/officeDocument/2006/relationships/image" Target="../media/image21.ti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"/><Relationship Id="rId6" Type="http://schemas.openxmlformats.org/officeDocument/2006/relationships/hyperlink" Target="http://wikipedia.com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165100" y="139700"/>
            <a:ext cx="12268200" cy="961668"/>
          </a:xfrm>
          <a:prstGeom prst="rect">
            <a:avLst/>
          </a:prstGeom>
        </p:spPr>
        <p:txBody>
          <a:bodyPr/>
          <a:lstStyle>
            <a:lvl1pPr marR="448055" algn="l" defTabSz="448055">
              <a:defRPr sz="49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Course Introduction and Arduino Setup</a:t>
            </a:r>
          </a:p>
        </p:txBody>
      </p:sp>
      <p:pic>
        <p:nvPicPr>
          <p:cNvPr id="12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1734" y="1719212"/>
            <a:ext cx="7028136" cy="702813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166985" y="3706637"/>
            <a:ext cx="5161669" cy="322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C</a:t>
            </a:r>
            <a:r>
              <a:rPr lang="en-US" dirty="0" smtClean="0"/>
              <a:t>hris</a:t>
            </a:r>
            <a:r>
              <a:rPr dirty="0" smtClean="0"/>
              <a:t> Marone</a:t>
            </a:r>
            <a:r>
              <a:rPr lang="en-US" dirty="0" smtClean="0"/>
              <a:t> &amp; Clay Wood</a:t>
            </a: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Techniques of </a:t>
            </a:r>
            <a:r>
              <a:rPr lang="en-US" dirty="0"/>
              <a:t>Geophysical </a:t>
            </a:r>
            <a:r>
              <a:rPr dirty="0" smtClean="0"/>
              <a:t> </a:t>
            </a: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Experimentation</a:t>
            </a:r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 sz="29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/>
              <a:t>20 Jan 2021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82" name="2016-06-07 18.23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1458" y="1555987"/>
            <a:ext cx="9981884" cy="7486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87" name="2015-04-13 14.18.0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4" y="1280041"/>
            <a:ext cx="6908812" cy="9211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7932" y="5826193"/>
            <a:ext cx="5311136" cy="531113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Sources of inspiration are everywhere</a:t>
            </a:r>
          </a:p>
        </p:txBody>
      </p:sp>
      <p:pic>
        <p:nvPicPr>
          <p:cNvPr id="21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159" y="7821361"/>
            <a:ext cx="30861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20980" y="7928763"/>
            <a:ext cx="3744072" cy="1105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48315" y="1389558"/>
            <a:ext cx="4089401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0757" y="1408608"/>
            <a:ext cx="4245506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55877" y="1408608"/>
            <a:ext cx="4092823" cy="541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Let’s dig into the </a:t>
            </a:r>
            <a:r>
              <a:rPr dirty="0" smtClean="0"/>
              <a:t>kit </a:t>
            </a:r>
            <a:r>
              <a:rPr dirty="0"/>
              <a:t>and see what you have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" y="1551078"/>
            <a:ext cx="6581768" cy="67130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140" y="1551078"/>
            <a:ext cx="5334312" cy="552258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Activity: Blinky </a:t>
            </a:r>
            <a:r>
              <a:rPr lang="en-US" dirty="0" smtClean="0"/>
              <a:t>    --Let’s do it now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" y="1551078"/>
            <a:ext cx="6581768" cy="67130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39985" y="8264106"/>
            <a:ext cx="65024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www.arduino.cc</a:t>
            </a:r>
            <a:r>
              <a:rPr lang="en-US" dirty="0"/>
              <a:t>/en/Tutorial/</a:t>
            </a:r>
            <a:r>
              <a:rPr lang="en-US" dirty="0" err="1"/>
              <a:t>BuiltInExamples</a:t>
            </a:r>
            <a:r>
              <a:rPr lang="en-US" dirty="0"/>
              <a:t>/Blink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Activity</a:t>
            </a:r>
            <a:r>
              <a:rPr lang="en-US" dirty="0" smtClean="0"/>
              <a:t> due next week</a:t>
            </a:r>
            <a:r>
              <a:rPr dirty="0" smtClean="0"/>
              <a:t>: </a:t>
            </a:r>
            <a:r>
              <a:rPr lang="en-US" dirty="0" smtClean="0"/>
              <a:t>Stoplight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10550" y="1673525"/>
            <a:ext cx="11921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www.instructables.com</a:t>
            </a:r>
            <a:r>
              <a:rPr lang="en-US" dirty="0"/>
              <a:t>/Arduino-Street-Traffic-Light/</a:t>
            </a:r>
          </a:p>
        </p:txBody>
      </p:sp>
      <p:sp>
        <p:nvSpPr>
          <p:cNvPr id="6" name="Shape 231"/>
          <p:cNvSpPr/>
          <p:nvPr/>
        </p:nvSpPr>
        <p:spPr>
          <a:xfrm>
            <a:off x="587035" y="4223179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Submit your code </a:t>
            </a:r>
            <a:r>
              <a:rPr lang="en-US" smtClean="0"/>
              <a:t>via Canvas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93510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141337" y="101673"/>
            <a:ext cx="1272212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Please read the syllabus and lecture </a:t>
            </a:r>
            <a:r>
              <a:rPr lang="en-US" dirty="0" smtClean="0"/>
              <a:t>plans</a:t>
            </a:r>
            <a:r>
              <a:rPr dirty="0" smtClean="0"/>
              <a:t>! </a:t>
            </a:r>
            <a:r>
              <a:rPr dirty="0"/>
              <a:t>This is a hands on class that requires participation</a:t>
            </a:r>
          </a:p>
        </p:txBody>
      </p:sp>
      <p:sp>
        <p:nvSpPr>
          <p:cNvPr id="133" name="Shape 133"/>
          <p:cNvSpPr/>
          <p:nvPr/>
        </p:nvSpPr>
        <p:spPr>
          <a:xfrm>
            <a:off x="755476" y="1765394"/>
            <a:ext cx="11493848" cy="365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300" b="1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Course Goals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	1.	To learn how to </a:t>
            </a:r>
            <a:r>
              <a:rPr b="1" u="sng" dirty="0"/>
              <a:t>design and build</a:t>
            </a:r>
            <a:r>
              <a:rPr dirty="0"/>
              <a:t> basic mechanical and electrical devices for laboratory measurement work.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33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	2.	Gain </a:t>
            </a:r>
            <a:r>
              <a:rPr b="1" u="sng" dirty="0"/>
              <a:t>hands-on experience</a:t>
            </a:r>
            <a:r>
              <a:rPr dirty="0"/>
              <a:t> using real equipment, sensors, and </a:t>
            </a:r>
            <a:r>
              <a:rPr dirty="0" smtClean="0"/>
              <a:t>machines</a:t>
            </a:r>
            <a:r>
              <a:rPr lang="en-US" dirty="0" smtClean="0"/>
              <a:t> with particular focus on the Biaxial deformation machine in the Rock Mechanics Lab</a:t>
            </a:r>
            <a:endParaRPr dirty="0"/>
          </a:p>
        </p:txBody>
      </p:sp>
      <p:graphicFrame>
        <p:nvGraphicFramePr>
          <p:cNvPr id="134" name="Table 134"/>
          <p:cNvGraphicFramePr/>
          <p:nvPr>
            <p:extLst>
              <p:ext uri="{D42A27DB-BD31-4B8C-83A1-F6EECF244321}">
                <p14:modId xmlns:p14="http://schemas.microsoft.com/office/powerpoint/2010/main" val="1595351538"/>
              </p:ext>
            </p:extLst>
          </p:nvPr>
        </p:nvGraphicFramePr>
        <p:xfrm>
          <a:off x="3434333" y="6502400"/>
          <a:ext cx="6136133" cy="1813071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184692"/>
                <a:gridCol w="1951441"/>
              </a:tblGrid>
              <a:tr h="60435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Exercises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L>
                    <a:lnT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600" dirty="0" smtClean="0"/>
                        <a:t>5</a:t>
                      </a:r>
                      <a:r>
                        <a:rPr sz="2600" dirty="0" smtClean="0"/>
                        <a:t>0</a:t>
                      </a:r>
                      <a:r>
                        <a:rPr sz="2600" dirty="0"/>
                        <a:t>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</a:tr>
              <a:tr h="60435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Final Project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600" dirty="0" smtClean="0"/>
                        <a:t>4</a:t>
                      </a:r>
                      <a:r>
                        <a:rPr sz="2600" dirty="0" smtClean="0"/>
                        <a:t>0</a:t>
                      </a:r>
                      <a:r>
                        <a:rPr sz="2600" dirty="0"/>
                        <a:t>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</a:tr>
              <a:tr h="604357"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Class Participation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L>
                    <a:lnB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/>
                        <a:t>10%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R>
                    <a:lnB w="12700">
                      <a:solidFill>
                        <a:srgbClr val="3797C6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41337" y="378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Bring your </a:t>
            </a:r>
            <a:r>
              <a:rPr lang="en-US" dirty="0" smtClean="0"/>
              <a:t>ELEGOO</a:t>
            </a:r>
            <a:r>
              <a:rPr dirty="0" smtClean="0"/>
              <a:t> </a:t>
            </a:r>
            <a:r>
              <a:rPr dirty="0"/>
              <a:t>Kit and Laptop to every class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8331" y="1446218"/>
            <a:ext cx="106890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F1111"/>
                </a:solidFill>
                <a:latin typeface="Amazon Ember" charset="0"/>
              </a:rPr>
              <a:t>ELEGOO UNO Project Super Starter Kit with Tutorial and UNO R3 Compatible with Arduino 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3" y="3212777"/>
            <a:ext cx="5267384" cy="48058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73" y="2646547"/>
            <a:ext cx="5689602" cy="580210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141337" y="101673"/>
            <a:ext cx="1272212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We’ll use Canvas, </a:t>
            </a:r>
            <a:r>
              <a:rPr lang="en-US" dirty="0" err="1" smtClean="0"/>
              <a:t>Github</a:t>
            </a:r>
            <a:r>
              <a:rPr lang="en-US" dirty="0" smtClean="0"/>
              <a:t> and also </a:t>
            </a:r>
            <a:r>
              <a:rPr lang="en-US" dirty="0"/>
              <a:t>this resource: https://</a:t>
            </a:r>
            <a:r>
              <a:rPr lang="en-US" dirty="0" err="1" smtClean="0"/>
              <a:t>tge.readthedocs.io</a:t>
            </a:r>
            <a:endParaRPr dirty="0"/>
          </a:p>
        </p:txBody>
      </p:sp>
      <p:pic>
        <p:nvPicPr>
          <p:cNvPr id="146" name="Screenshot 2016-08-09 11.25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664" y="2923799"/>
            <a:ext cx="12479472" cy="10218866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0350500" y="3060700"/>
            <a:ext cx="2123927" cy="596900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311218" y="1794864"/>
            <a:ext cx="48269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Bookmark this website</a:t>
            </a:r>
            <a:endParaRPr lang="en-US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191000" y="1616571"/>
            <a:ext cx="8436434" cy="5615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41337" y="505672"/>
            <a:ext cx="127221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A key part of the</a:t>
            </a:r>
            <a:r>
              <a:rPr dirty="0" smtClean="0"/>
              <a:t> </a:t>
            </a:r>
            <a:r>
              <a:rPr dirty="0"/>
              <a:t>course is a semester long </a:t>
            </a:r>
            <a:r>
              <a:rPr dirty="0" smtClean="0"/>
              <a:t>project</a:t>
            </a:r>
            <a:endParaRPr dirty="0"/>
          </a:p>
        </p:txBody>
      </p:sp>
      <p:sp>
        <p:nvSpPr>
          <p:cNvPr id="153" name="Shape 153"/>
          <p:cNvSpPr/>
          <p:nvPr/>
        </p:nvSpPr>
        <p:spPr>
          <a:xfrm>
            <a:off x="583877" y="7670799"/>
            <a:ext cx="1183704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Uses multiple disciplines we discuss (i.e. mechanical, electrical, software, etc.)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Solves a problem with no commercial solution or no economical commercial solution.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Will not cost thousands of dollars to build </a:t>
            </a:r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sz="24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Does not put you or others in the path of potential harm or danger. </a:t>
            </a:r>
          </a:p>
        </p:txBody>
      </p:sp>
      <p:pic>
        <p:nvPicPr>
          <p:cNvPr id="15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95063" y="1616571"/>
            <a:ext cx="3740012" cy="561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96773" y="1608435"/>
            <a:ext cx="6613460" cy="563177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10607873" y="6726766"/>
            <a:ext cx="261119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900" b="1">
                <a:latin typeface="Helvetica"/>
                <a:ea typeface="Helvetica"/>
                <a:cs typeface="Helvetica"/>
                <a:sym typeface="Helvetica"/>
              </a:defRPr>
            </a:pPr>
            <a:r>
              <a:t>Images: </a:t>
            </a:r>
            <a:r>
              <a:rPr u="sng">
                <a:hlinkClick r:id="rId6"/>
              </a:rPr>
              <a:t>wikipedia.com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61" name="frisbee_labe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6410" y="1588417"/>
            <a:ext cx="7771980" cy="7771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66" name="2016-01-10 13.21.47.jpg"/>
          <p:cNvPicPr>
            <a:picLocks noChangeAspect="1"/>
          </p:cNvPicPr>
          <p:nvPr/>
        </p:nvPicPr>
        <p:blipFill>
          <a:blip r:embed="rId3">
            <a:extLst/>
          </a:blip>
          <a:srcRect t="19288" b="17689"/>
          <a:stretch>
            <a:fillRect/>
          </a:stretch>
        </p:blipFill>
        <p:spPr>
          <a:xfrm>
            <a:off x="549437" y="2631729"/>
            <a:ext cx="5606726" cy="471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2015-11-17 19.46.53-1.jpg"/>
          <p:cNvPicPr>
            <a:picLocks noChangeAspect="1"/>
          </p:cNvPicPr>
          <p:nvPr/>
        </p:nvPicPr>
        <p:blipFill>
          <a:blip r:embed="rId4">
            <a:extLst/>
          </a:blip>
          <a:srcRect l="27992" t="29206" r="27992" b="9284"/>
          <a:stretch>
            <a:fillRect/>
          </a:stretch>
        </p:blipFill>
        <p:spPr>
          <a:xfrm>
            <a:off x="7844035" y="2637691"/>
            <a:ext cx="4701575" cy="4927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72" name="2016-08-07 16.41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854" y="1441281"/>
            <a:ext cx="10321092" cy="7740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41337" y="383116"/>
            <a:ext cx="127221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few example projects</a:t>
            </a:r>
          </a:p>
        </p:txBody>
      </p:sp>
      <p:pic>
        <p:nvPicPr>
          <p:cNvPr id="177" name="2016-06-27 14.46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3828" y="1476602"/>
            <a:ext cx="10097144" cy="7572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799</Words>
  <Application>Microsoft Macintosh PowerPoint</Application>
  <PresentationFormat>Custom</PresentationFormat>
  <Paragraphs>56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Amazon Ember</vt:lpstr>
      <vt:lpstr>Helvetica</vt:lpstr>
      <vt:lpstr>Helvetica Light</vt:lpstr>
      <vt:lpstr>Helvetica Neue</vt:lpstr>
      <vt:lpstr>White</vt:lpstr>
      <vt:lpstr>Course Introduction and Arduino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 and Arduino Setup</dc:title>
  <cp:lastModifiedBy>Chris Marone</cp:lastModifiedBy>
  <cp:revision>5</cp:revision>
  <dcterms:modified xsi:type="dcterms:W3CDTF">2021-01-17T08:52:38Z</dcterms:modified>
</cp:coreProperties>
</file>